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58" r:id="rId5"/>
    <p:sldId id="259" r:id="rId6"/>
    <p:sldId id="261" r:id="rId7"/>
    <p:sldId id="260" r:id="rId8"/>
    <p:sldId id="264" r:id="rId9"/>
    <p:sldId id="262" r:id="rId10"/>
    <p:sldId id="263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82" r:id="rId20"/>
    <p:sldId id="277" r:id="rId21"/>
    <p:sldId id="274" r:id="rId22"/>
    <p:sldId id="276" r:id="rId23"/>
    <p:sldId id="279" r:id="rId24"/>
    <p:sldId id="273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21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61210" y="-522348"/>
            <a:ext cx="9144000" cy="2187001"/>
          </a:xfrm>
        </p:spPr>
        <p:txBody>
          <a:bodyPr/>
          <a:p>
            <a:r>
              <a:rPr lang="en-US" altLang="zh-CN"/>
              <a:t>Halma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25460" y="5982335"/>
            <a:ext cx="4066540" cy="875665"/>
          </a:xfrm>
        </p:spPr>
        <p:txBody>
          <a:bodyPr>
            <a:noAutofit/>
          </a:bodyPr>
          <a:p>
            <a:r>
              <a:rPr lang="en-US" altLang="zh-CN" sz="2400"/>
              <a:t>CS181 Final Project</a:t>
            </a:r>
            <a:endParaRPr lang="zh-CN" altLang="en-US" sz="2400"/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熊章智，杨天倪，冯令康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hal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6040" y="1542415"/>
            <a:ext cx="4439920" cy="443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Q-learning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8793480" cy="4351655"/>
          </a:xfrm>
        </p:spPr>
        <p:txBody>
          <a:bodyPr/>
          <a:p>
            <a:r>
              <a:rPr lang="en-US" altLang="zh-CN" sz="2400"/>
              <a:t>Unfortunately, we failed to train a Q-learning agent...</a:t>
            </a:r>
            <a:endParaRPr lang="en-US" altLang="zh-CN" sz="2400"/>
          </a:p>
          <a:p>
            <a:r>
              <a:rPr lang="en-US" altLang="zh-CN" sz="2400"/>
              <a:t>First of all, (s, a) pairs are numerous. The file containing trained parameters after 200 episodes is 21GB!</a:t>
            </a:r>
            <a:endParaRPr lang="en-US" altLang="zh-CN" sz="2400"/>
          </a:p>
          <a:p>
            <a:r>
              <a:rPr lang="en-US" altLang="zh-CN" sz="2400"/>
              <a:t>Secondly, it is hard to train. We tried letting Q-learning to fight against random/minimax/Q-learning agents, but failed.</a:t>
            </a:r>
            <a:endParaRPr lang="en-US" altLang="zh-CN" sz="240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Approximate Q-learning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0865" y="1343660"/>
            <a:ext cx="7016115" cy="2521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3400" y="0"/>
            <a:ext cx="722376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4037330"/>
            <a:ext cx="682942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7245" y="181610"/>
            <a:ext cx="7187565" cy="6494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Neural Approximate Q-learning: Network Architecture</a:t>
            </a:r>
            <a:endParaRPr lang="en-US" altLang="zh-CN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196975"/>
            <a:ext cx="1010602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Diagram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075" y="1741805"/>
            <a:ext cx="11795760" cy="2269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Training Detail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4575" y="1120775"/>
            <a:ext cx="9722485" cy="4351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90155" y="67443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950" y="1600200"/>
            <a:ext cx="95631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4845050"/>
            <a:ext cx="11052810" cy="1917065"/>
          </a:xfrm>
        </p:spPr>
        <p:txBody>
          <a:bodyPr/>
          <a:p>
            <a:pPr marL="0" indent="0">
              <a:buNone/>
            </a:pPr>
            <a:r>
              <a:rPr lang="en-US" altLang="zh-CN"/>
              <a:t>[1] </a:t>
            </a:r>
            <a:r>
              <a:rPr lang="zh-CN" altLang="en-US"/>
              <a:t>https://www.bilibili.com/video/BV1yv411i7xd/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[2] DQN paper: https://arxiv.org/abs/1312.5602</a:t>
            </a:r>
            <a:endParaRPr lang="en-US" altLang="zh-CN"/>
          </a:p>
        </p:txBody>
      </p:sp>
      <p:pic>
        <p:nvPicPr>
          <p:cNvPr id="4" name="图片 3" descr="DQ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820" y="191770"/>
            <a:ext cx="8375015" cy="3996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aql-vs-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498590" y="770255"/>
            <a:ext cx="4148455" cy="5407660"/>
          </a:xfrm>
          <a:prstGeom prst="rect">
            <a:avLst/>
          </a:prstGeom>
        </p:spPr>
      </p:pic>
      <p:pic>
        <p:nvPicPr>
          <p:cNvPr id="6" name="naql-vs-m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1760" y="770255"/>
            <a:ext cx="4147820" cy="5407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2840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NAQL vs. Minimax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519670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AQL vs. Greedy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  <a:cs typeface="+mn-lt"/>
              </a:rPr>
              <a:t>Setting</a:t>
            </a:r>
            <a:endParaRPr lang="en-US" altLang="zh-CN" sz="40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/>
              <a:t>8*8 grids</a:t>
            </a:r>
            <a:endParaRPr lang="en-US" altLang="zh-CN" sz="2800"/>
          </a:p>
          <a:p>
            <a:r>
              <a:rPr lang="en-US" altLang="zh-CN" sz="2800"/>
              <a:t>20 pawns in total (10 per side)</a:t>
            </a:r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Around 10</a:t>
            </a:r>
            <a:r>
              <a:rPr lang="en-US" altLang="zh-CN" sz="2800" baseline="30000"/>
              <a:t>28 </a:t>
            </a:r>
            <a:r>
              <a:rPr lang="en-US" altLang="zh-CN" sz="2800"/>
              <a:t>States!</a:t>
            </a:r>
            <a:endParaRPr lang="en-US" altLang="zh-CN" sz="2800"/>
          </a:p>
        </p:txBody>
      </p:sp>
      <p:pic>
        <p:nvPicPr>
          <p:cNvPr id="4" name="图片 3" descr="hal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85" y="514985"/>
            <a:ext cx="5828665" cy="5828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96565"/>
            <a:ext cx="5598795" cy="8166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Results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result1"/>
          <p:cNvPicPr>
            <a:picLocks noChangeAspect="1"/>
          </p:cNvPicPr>
          <p:nvPr/>
        </p:nvPicPr>
        <p:blipFill>
          <a:blip r:embed="rId1"/>
          <a:srcRect l="15537" r="21099"/>
          <a:stretch>
            <a:fillRect/>
          </a:stretch>
        </p:blipFill>
        <p:spPr>
          <a:xfrm>
            <a:off x="2946400" y="2172335"/>
            <a:ext cx="5518785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Misc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Added Scoring Rules</a:t>
            </a:r>
            <a:endParaRPr lang="en-US" altLang="zh-CN"/>
          </a:p>
          <a:p>
            <a:r>
              <a:rPr lang="en-US" altLang="zh-CN"/>
              <a:t>Each pawn entering the goal area: +10 points</a:t>
            </a:r>
            <a:endParaRPr lang="en-US" altLang="zh-CN"/>
          </a:p>
          <a:p>
            <a:r>
              <a:rPr lang="en-US" altLang="zh-CN"/>
              <a:t>For a chain jump, score += number of consecutive jumps in the chain</a:t>
            </a:r>
            <a:endParaRPr lang="en-US" altLang="zh-CN"/>
          </a:p>
          <a:p>
            <a:r>
              <a:rPr lang="en-US" altLang="zh-CN"/>
              <a:t>All pawns in the goal area (first player): +100 points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By </a:t>
            </a:r>
            <a:r>
              <a:rPr lang="en-US" altLang="zh-CN"/>
              <a:t>adjusting different jump reward, we find something interesting...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81760" y="770255"/>
            <a:ext cx="4147820" cy="5407025"/>
          </a:xfrm>
          <a:prstGeom prst="rect">
            <a:avLst/>
          </a:prstGeom>
        </p:spPr>
      </p:pic>
      <p:pic>
        <p:nvPicPr>
          <p:cNvPr id="5" name="0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8590" y="770890"/>
            <a:ext cx="4147185" cy="5406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2840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jump reward * 1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519035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jump reward * 10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en-US" altLang="zh-CN" sz="8800"/>
              <a:t>Thank You!</a:t>
            </a:r>
            <a:endParaRPr lang="en-US" altLang="zh-CN" sz="8800"/>
          </a:p>
        </p:txBody>
      </p:sp>
      <p:sp>
        <p:nvSpPr>
          <p:cNvPr id="4" name="文本框 3"/>
          <p:cNvSpPr txBox="1"/>
          <p:nvPr/>
        </p:nvSpPr>
        <p:spPr>
          <a:xfrm>
            <a:off x="191770" y="5537835"/>
            <a:ext cx="10571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Contribution:</a:t>
            </a:r>
            <a:br>
              <a:rPr lang="en-US" altLang="zh-CN"/>
            </a:br>
            <a:r>
              <a:rPr lang="zh-CN" altLang="en-US"/>
              <a:t>熊章智：</a:t>
            </a:r>
            <a:r>
              <a:rPr lang="en-US" altLang="zh-CN"/>
              <a:t>All agents under ‘no rule changes’; Presentation</a:t>
            </a:r>
            <a:endParaRPr lang="en-US" altLang="zh-CN"/>
          </a:p>
          <a:p>
            <a:r>
              <a:rPr lang="zh-CN" altLang="en-US"/>
              <a:t>杨天倪：</a:t>
            </a:r>
            <a:r>
              <a:rPr lang="en-US" altLang="zh-CN"/>
              <a:t>Rule Changer and Explorer; Code Project Engineer(UI, intercaces, etc); Presentation</a:t>
            </a:r>
            <a:endParaRPr lang="en-US" altLang="zh-CN"/>
          </a:p>
          <a:p>
            <a:r>
              <a:rPr lang="zh-CN" altLang="en-US"/>
              <a:t>冯令康：</a:t>
            </a:r>
            <a:r>
              <a:rPr lang="en-US" altLang="zh-CN"/>
              <a:t>Minor contribution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Implement methods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Human Player</a:t>
            </a:r>
            <a:endParaRPr lang="en-US" altLang="zh-CN"/>
          </a:p>
          <a:p>
            <a:r>
              <a:rPr lang="en-US" altLang="zh-CN"/>
              <a:t>Random</a:t>
            </a:r>
            <a:endParaRPr lang="en-US" altLang="zh-CN"/>
          </a:p>
          <a:p>
            <a:r>
              <a:rPr lang="en-US" altLang="zh-CN"/>
              <a:t>Greedy</a:t>
            </a:r>
            <a:endParaRPr lang="en-US" altLang="zh-CN"/>
          </a:p>
          <a:p>
            <a:r>
              <a:rPr lang="en-US" altLang="zh-CN"/>
              <a:t>Minimax (alpha-beta pruning; local search technique)</a:t>
            </a:r>
            <a:endParaRPr lang="en-US" altLang="zh-CN"/>
          </a:p>
          <a:p>
            <a:r>
              <a:rPr lang="en-US" altLang="zh-CN"/>
              <a:t>MCTS</a:t>
            </a:r>
            <a:endParaRPr lang="en-US" altLang="zh-CN"/>
          </a:p>
          <a:p>
            <a:r>
              <a:rPr lang="en-US" altLang="zh-CN"/>
              <a:t>(Conventional) Approximate Q-learning</a:t>
            </a:r>
            <a:endParaRPr lang="en-US" altLang="zh-CN"/>
          </a:p>
          <a:p>
            <a:r>
              <a:rPr lang="en-US" altLang="zh-CN"/>
              <a:t>Neural Approximate Q-learning (NAQL, a.k.a, DQN)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Misc: Change the Rule and Explore!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State Evaluation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87450"/>
            <a:ext cx="10515600" cy="4351338"/>
          </a:xfrm>
        </p:spPr>
        <p:txBody>
          <a:bodyPr/>
          <a:p>
            <a:r>
              <a:rPr lang="zh-CN" altLang="en-US"/>
              <a:t>Calculate the Euclidean distance from the pawn to every empty or non-player-occupied position in the player's goal area.</a:t>
            </a:r>
            <a:endParaRPr lang="zh-CN" altLang="en-US"/>
          </a:p>
          <a:p>
            <a:r>
              <a:rPr lang="zh-CN" altLang="en-US"/>
              <a:t>If there are available goal positions, add the maximum of these distances to a running total (val).</a:t>
            </a:r>
            <a:endParaRPr lang="zh-CN" altLang="en-US"/>
          </a:p>
          <a:p>
            <a:r>
              <a:rPr lang="zh-CN" altLang="en-US"/>
              <a:t>If there are no available goal positions for that pawn, subtract 20 from the total as a penalty.</a:t>
            </a:r>
            <a:endParaRPr lang="zh-CN" altLang="en-US"/>
          </a:p>
          <a:p>
            <a:r>
              <a:rPr lang="zh-CN" altLang="en-US"/>
              <a:t>After evaluating all pawns:</a:t>
            </a:r>
            <a:r>
              <a:rPr lang="en-US" altLang="zh-CN"/>
              <a:t> </a:t>
            </a:r>
            <a:r>
              <a:rPr lang="zh-CN" altLang="en-US"/>
              <a:t>Multiply the total score by -1, so that a smaller distance (i.e., pawns closer to the goal) results in a higher evaluation score.</a:t>
            </a:r>
            <a:endParaRPr lang="zh-CN" altLang="en-US"/>
          </a:p>
        </p:txBody>
      </p:sp>
      <p:pic>
        <p:nvPicPr>
          <p:cNvPr id="4" name="图片 3" descr="evalu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9105" y="3959860"/>
            <a:ext cx="8543925" cy="2631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Basic Methods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Random &amp; Greedy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Minimax with alpha-beta pruning: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540635"/>
            <a:ext cx="7448550" cy="3233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615" y="0"/>
            <a:ext cx="10515600" cy="1325563"/>
          </a:xfrm>
        </p:spPr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Minimax with Local Search Technique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465" y="835025"/>
            <a:ext cx="9064625" cy="5876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016125"/>
            <a:ext cx="10515600" cy="39693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0735" y="1673225"/>
            <a:ext cx="102095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  <a:sym typeface="+mn-ea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4375" y="2167890"/>
            <a:ext cx="10515600" cy="2828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1904</Words>
  <Application>WPS 演示</Application>
  <PresentationFormat>宽屏</PresentationFormat>
  <Paragraphs>93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华文中宋</vt:lpstr>
      <vt:lpstr>Arial Black</vt:lpstr>
      <vt:lpstr>微软雅黑</vt:lpstr>
      <vt:lpstr>Arial Unicode MS</vt:lpstr>
      <vt:lpstr>黑体</vt:lpstr>
      <vt:lpstr>Office 主题​​</vt:lpstr>
      <vt:lpstr>Halma</vt:lpstr>
      <vt:lpstr>Setting</vt:lpstr>
      <vt:lpstr>Implement methods</vt:lpstr>
      <vt:lpstr>State Evaluation</vt:lpstr>
      <vt:lpstr>Basic Methods</vt:lpstr>
      <vt:lpstr>Minimax with Local Search Technique</vt:lpstr>
      <vt:lpstr>MCTS</vt:lpstr>
      <vt:lpstr>MCTS</vt:lpstr>
      <vt:lpstr>MCTS</vt:lpstr>
      <vt:lpstr>Q-learning</vt:lpstr>
      <vt:lpstr>Approximate Q-learning</vt:lpstr>
      <vt:lpstr>PowerPoint 演示文稿</vt:lpstr>
      <vt:lpstr>PowerPoint 演示文稿</vt:lpstr>
      <vt:lpstr>Neural Approximate Q-learning: Network Architecture</vt:lpstr>
      <vt:lpstr>Diagram</vt:lpstr>
      <vt:lpstr>Training Detail</vt:lpstr>
      <vt:lpstr>PowerPoint 演示文稿</vt:lpstr>
      <vt:lpstr>PowerPoint 演示文稿</vt:lpstr>
      <vt:lpstr>PowerPoint 演示文稿</vt:lpstr>
      <vt:lpstr>Results</vt:lpstr>
      <vt:lpstr>Misc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熊章智</cp:lastModifiedBy>
  <cp:revision>14</cp:revision>
  <dcterms:created xsi:type="dcterms:W3CDTF">2025-06-03T16:01:00Z</dcterms:created>
  <dcterms:modified xsi:type="dcterms:W3CDTF">2025-06-03T18:08:12Z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2052-11.8.2.12089</vt:lpwstr>
  </property>
  <property fmtid="{D5CDD505-2E9C-101B-9397-08002B2CF9AE}" pid="3" name="ICV">
    <vt:lpwstr>914019D8857D468B975E70317B7AA554</vt:lpwstr>
  </property>
</Properties>
</file>